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705" r:id="rId3"/>
  </p:sldMasterIdLst>
  <p:notesMasterIdLst>
    <p:notesMasterId r:id="rId31"/>
  </p:notesMasterIdLst>
  <p:sldIdLst>
    <p:sldId id="548" r:id="rId4"/>
    <p:sldId id="258" r:id="rId5"/>
    <p:sldId id="475" r:id="rId6"/>
    <p:sldId id="479" r:id="rId7"/>
    <p:sldId id="605" r:id="rId8"/>
    <p:sldId id="539" r:id="rId9"/>
    <p:sldId id="262" r:id="rId10"/>
    <p:sldId id="506" r:id="rId11"/>
    <p:sldId id="379" r:id="rId12"/>
    <p:sldId id="263" r:id="rId13"/>
    <p:sldId id="503" r:id="rId14"/>
    <p:sldId id="480" r:id="rId15"/>
    <p:sldId id="654" r:id="rId16"/>
    <p:sldId id="507" r:id="rId17"/>
    <p:sldId id="520" r:id="rId18"/>
    <p:sldId id="519" r:id="rId19"/>
    <p:sldId id="275" r:id="rId20"/>
    <p:sldId id="261" r:id="rId21"/>
    <p:sldId id="496" r:id="rId22"/>
    <p:sldId id="533" r:id="rId23"/>
    <p:sldId id="264" r:id="rId24"/>
    <p:sldId id="267" r:id="rId25"/>
    <p:sldId id="268" r:id="rId26"/>
    <p:sldId id="656" r:id="rId27"/>
    <p:sldId id="655" r:id="rId28"/>
    <p:sldId id="649" r:id="rId29"/>
    <p:sldId id="53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94565" autoAdjust="0"/>
  </p:normalViewPr>
  <p:slideViewPr>
    <p:cSldViewPr>
      <p:cViewPr varScale="1">
        <p:scale>
          <a:sx n="113" d="100"/>
          <a:sy n="113" d="100"/>
        </p:scale>
        <p:origin x="32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4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9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33552-8B96-468A-B5FE-C1D2A620B35A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1EC5F-B239-40F6-A74D-42F8822FA9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88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e0ef08f72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e0ef08f72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1645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574744-1D1C-4027-9EE3-97BD4990297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CCF emphasizes education and conducts </a:t>
            </a:r>
            <a:r>
              <a:rPr lang="en-US" dirty="0" err="1"/>
              <a:t>programmes</a:t>
            </a:r>
            <a:r>
              <a:rPr lang="en-US" dirty="0"/>
              <a:t> at CCF Centre and at schools throughout the country (&gt; 20,000 students per </a:t>
            </a:r>
            <a:r>
              <a:rPr lang="en-US" dirty="0" err="1"/>
              <a:t>yr</a:t>
            </a:r>
            <a:r>
              <a:rPr lang="en-US" dirty="0"/>
              <a:t>).</a:t>
            </a:r>
          </a:p>
          <a:p>
            <a:r>
              <a:rPr lang="en-US" dirty="0"/>
              <a:t> CCF conducts farmer and conservancy training.</a:t>
            </a:r>
          </a:p>
          <a:p>
            <a:r>
              <a:rPr lang="en-US" dirty="0"/>
              <a:t>CCF conducts international training courses in Conservation Biology and Human Wildlife Conflict.</a:t>
            </a:r>
          </a:p>
          <a:p>
            <a:r>
              <a:rPr lang="en-US" dirty="0"/>
              <a:t>CCF hosts NUST and UNAM interns and international university students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8054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A484810-7E1A-4D6D-94CA-4A08863E659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Looked for appropriate intervention.</a:t>
            </a:r>
          </a:p>
        </p:txBody>
      </p:sp>
    </p:spTree>
    <p:extLst>
      <p:ext uri="{BB962C8B-B14F-4D97-AF65-F5344CB8AC3E}">
        <p14:creationId xmlns:p14="http://schemas.microsoft.com/office/powerpoint/2010/main" val="907830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222625137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222625137f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 numbers and talk a little about the projects importance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222625137f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222625137f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 to the Illegal wildlife trade in cheetahs-why it is so profitable for those doing it and why it needs to stop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222625137f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222625137f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Talk about where we started and how we kept the Hargeisa facility operational for 4 years+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e0ef08f72c_0_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e0ef08f72c_0_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Waterberg Conservancy and Greater Waterberg Landscape-allows for free movement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where CCF is located and why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3454BD-D9A2-4B22-9138-160CDC5ADDA0}" type="slidenum">
              <a:rPr lang="en-US">
                <a:latin typeface="Arial" charset="0"/>
              </a:rPr>
              <a:pPr>
                <a:defRPr/>
              </a:pPr>
              <a:t>8</a:t>
            </a:fld>
            <a:endParaRPr lang="en-US">
              <a:latin typeface="Arial" charset="0"/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GB" dirty="0"/>
              <a:t>Explain that cheetah live outside national parks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CCF Open to the Public - Field Research Centre</a:t>
            </a:r>
          </a:p>
          <a:p>
            <a:r>
              <a:rPr lang="en-US" sz="1200" dirty="0"/>
              <a:t>CCF operates a Model Farm to train, test and refine integrated livestock and wildlife management </a:t>
            </a:r>
            <a:r>
              <a:rPr lang="en-US" sz="1200" dirty="0" err="1"/>
              <a:t>programmes</a:t>
            </a:r>
            <a:endParaRPr lang="en-US" sz="1200" dirty="0"/>
          </a:p>
          <a:p>
            <a:r>
              <a:rPr lang="en-US" sz="1200" dirty="0"/>
              <a:t>CCF operates Biomass Demonstration Centre encourage sustainable utilization of the encroaching thornbush and produces </a:t>
            </a:r>
            <a:r>
              <a:rPr lang="en-US" sz="1200" dirty="0" err="1"/>
              <a:t>BushBlok</a:t>
            </a:r>
            <a:r>
              <a:rPr lang="en-US" sz="1200" dirty="0"/>
              <a:t>. </a:t>
            </a:r>
          </a:p>
          <a:p>
            <a:r>
              <a:rPr lang="en-US" sz="1200" dirty="0"/>
              <a:t>CCF creates employment for ~ 130 people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1EC5F-B239-40F6-A74D-42F8822FA9D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010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e0ef08f72c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e0ef08f72c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some aspects of what CCF does as a whole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CCF has developed models for mitigating human wildlife conflict, including the use of livestock guarding dogs and farmer’s training.</a:t>
            </a:r>
          </a:p>
          <a:p>
            <a:r>
              <a:rPr lang="en-US" dirty="0"/>
              <a:t>CCF investigates and applies carnivore census technology including radio-telemetry, camera trapping, and genetic DNA analysis.</a:t>
            </a:r>
          </a:p>
          <a:p>
            <a:r>
              <a:rPr lang="en-US" dirty="0"/>
              <a:t>CCF shares its findings in both peer reviewed and other publications and lectures internationally. </a:t>
            </a:r>
          </a:p>
          <a:p>
            <a:r>
              <a:rPr lang="en-US" dirty="0"/>
              <a:t>CCF responds to farmer and MET requests  regarding “problem” cheetah or improperly housed captive animals working with LCMAN.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1EC5F-B239-40F6-A74D-42F8822FA9D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409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F84696-6B08-489D-B741-BB89EE26D7A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287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Give brief info on why genetics</a:t>
            </a:r>
            <a:r>
              <a:rPr lang="en-GB" baseline="0" dirty="0"/>
              <a:t> and reproduction are important. </a:t>
            </a:r>
            <a:r>
              <a:rPr lang="en-GB" dirty="0"/>
              <a:t>Sum</a:t>
            </a:r>
            <a:r>
              <a:rPr lang="en-GB" baseline="0" dirty="0"/>
              <a:t> up at end importance of these – by understanding biology of Namibian cheetahs, can best understand the threats facing them and how to manage them.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1EC5F-B239-40F6-A74D-42F8822FA9DC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968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9A435A-8350-473D-99A6-ACCA47D1502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461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627B-A700-437B-8B3A-C08920260F81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CD9B-50F3-44F2-BE24-8C9916423BF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627B-A700-437B-8B3A-C08920260F81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CD9B-50F3-44F2-BE24-8C9916423BF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627B-A700-437B-8B3A-C08920260F81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CD9B-50F3-44F2-BE24-8C9916423BF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FF8D0-7FA0-4E5E-93D2-0D9F2965E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8313" y="1628775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3" y="3967163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59313" y="1628775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DE904-6C7B-4D30-85F8-01F581236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04800" y="6096000"/>
            <a:ext cx="1981200" cy="533400"/>
          </a:xfrm>
        </p:spPr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WCN  </a:t>
            </a:r>
          </a:p>
          <a:p>
            <a:pPr>
              <a:defRPr/>
            </a:pPr>
            <a:r>
              <a:rPr lang="en-US"/>
              <a:t>26 Oct 2002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3300AE-658F-4055-81BE-A85D6FC10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627B-A700-437B-8B3A-C08920260F81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25C76-44C5-4EF6-B8D1-04DBAB683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049261-4E9F-40C6-A3E4-85B690F08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CD9B-50F3-44F2-BE24-8C9916423BF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198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8491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627B-A700-437B-8B3A-C08920260F81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CD9B-50F3-44F2-BE24-8C9916423BF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854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627B-A700-437B-8B3A-C08920260F81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CD9B-50F3-44F2-BE24-8C9916423BF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640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627B-A700-437B-8B3A-C08920260F81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CD9B-50F3-44F2-BE24-8C9916423BF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313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9C3-BB43-4DBE-8B07-79BCBA82F43E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1A9C2-83A9-4587-A065-7D899BB0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77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627B-A700-437B-8B3A-C08920260F81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CD9B-50F3-44F2-BE24-8C9916423BF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962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627B-A700-437B-8B3A-C08920260F81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CD9B-50F3-44F2-BE24-8C9916423BF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4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627B-A700-437B-8B3A-C08920260F81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CD9B-50F3-44F2-BE24-8C9916423BF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191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627B-A700-437B-8B3A-C08920260F81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CD9B-50F3-44F2-BE24-8C9916423BF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488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627B-A700-437B-8B3A-C08920260F81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CD9B-50F3-44F2-BE24-8C9916423BF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24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FF8D0-7FA0-4E5E-93D2-0D9F2965E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88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8313" y="1628775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3" y="3967163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59313" y="1628775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DE904-6C7B-4D30-85F8-01F581236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2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04800" y="6096000"/>
            <a:ext cx="1981200" cy="533400"/>
          </a:xfrm>
        </p:spPr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WCN  </a:t>
            </a:r>
          </a:p>
          <a:p>
            <a:pPr>
              <a:defRPr/>
            </a:pPr>
            <a:r>
              <a:rPr lang="en-US"/>
              <a:t>26 Oct 2002</a:t>
            </a:r>
          </a:p>
        </p:txBody>
      </p:sp>
    </p:spTree>
    <p:extLst>
      <p:ext uri="{BB962C8B-B14F-4D97-AF65-F5344CB8AC3E}">
        <p14:creationId xmlns:p14="http://schemas.microsoft.com/office/powerpoint/2010/main" val="480866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65605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9C3-BB43-4DBE-8B07-79BCBA82F43E}" type="datetimeFigureOut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1A9C2-83A9-4587-A065-7D899BB0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4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627B-A700-437B-8B3A-C08920260F81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CD9B-50F3-44F2-BE24-8C9916423BF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9C3-BB43-4DBE-8B07-79BCBA82F43E}" type="datetimeFigureOut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1A9C2-83A9-4587-A065-7D899BB0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13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9C3-BB43-4DBE-8B07-79BCBA82F43E}" type="datetimeFigureOut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1A9C2-83A9-4587-A065-7D899BB0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83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9C3-BB43-4DBE-8B07-79BCBA82F43E}" type="datetimeFigureOut">
              <a:rPr lang="en-US" smtClean="0"/>
              <a:t>5/22/23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1A9C2-83A9-4587-A065-7D899BB0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7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9C3-BB43-4DBE-8B07-79BCBA82F43E}" type="datetimeFigureOut">
              <a:rPr lang="en-US" smtClean="0"/>
              <a:t>5/22/23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1A9C2-83A9-4587-A065-7D899BB0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66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9C3-BB43-4DBE-8B07-79BCBA82F43E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1A9C2-83A9-4587-A065-7D899BB0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78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9C3-BB43-4DBE-8B07-79BCBA82F43E}" type="datetimeFigureOut">
              <a:rPr lang="en-US" smtClean="0"/>
              <a:t>5/22/23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1A9C2-83A9-4587-A065-7D899BB0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03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9C3-BB43-4DBE-8B07-79BCBA82F43E}" type="datetimeFigureOut">
              <a:rPr lang="en-US" smtClean="0"/>
              <a:t>5/22/23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1A9C2-83A9-4587-A065-7D899BB0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58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9C3-BB43-4DBE-8B07-79BCBA82F43E}" type="datetimeFigureOut">
              <a:rPr lang="en-US" smtClean="0"/>
              <a:t>5/22/23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1A9C2-83A9-4587-A065-7D899BB0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3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9C3-BB43-4DBE-8B07-79BCBA82F43E}" type="datetimeFigureOut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1A9C2-83A9-4587-A065-7D899BB0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978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8563" y="274640"/>
            <a:ext cx="2735262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3" y="274640"/>
            <a:ext cx="80581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9C3-BB43-4DBE-8B07-79BCBA82F43E}" type="datetimeFigureOut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1A9C2-83A9-4587-A065-7D899BB0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06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627B-A700-437B-8B3A-C08920260F81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CD9B-50F3-44F2-BE24-8C9916423BF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E4063-1EA8-B34F-98CE-E8F9D486A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9E2BDD-0FC9-DB42-AEB4-91389357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16844-95F3-084B-A84C-956FA8990215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9B603-9A1F-7D4C-BFF9-1BAB08BD0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5ABB4-6635-FB44-A4CA-1F73EF4C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C230-FD0B-BA4B-9463-DE1B821F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063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972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Brewer / World Sustainable Energy Days 2016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B866E-4A96-4F3D-BF21-41639A486F5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69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Brewer / World Sustainable Energy Days 2016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B4A0E-6D43-4906-AB08-CE241323A38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56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627B-A700-437B-8B3A-C08920260F81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CD9B-50F3-44F2-BE24-8C9916423BF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627B-A700-437B-8B3A-C08920260F81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CD9B-50F3-44F2-BE24-8C9916423BF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627B-A700-437B-8B3A-C08920260F81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CD9B-50F3-44F2-BE24-8C9916423BF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627B-A700-437B-8B3A-C08920260F81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CD9B-50F3-44F2-BE24-8C9916423BF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627B-A700-437B-8B3A-C08920260F81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CD9B-50F3-44F2-BE24-8C9916423BF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3627B-A700-437B-8B3A-C08920260F81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8CD9B-50F3-44F2-BE24-8C9916423BF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3361203-7D27-4121-885A-8A0E330B523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0"/>
            <a:ext cx="1143000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1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5" r:id="rId13"/>
    <p:sldLayoutId id="2147483666" r:id="rId14"/>
    <p:sldLayoutId id="2147483669" r:id="rId15"/>
    <p:sldLayoutId id="2147483721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3627B-A700-437B-8B3A-C08920260F81}" type="datetimeFigureOut">
              <a:rPr lang="en-US" smtClean="0"/>
              <a:pPr/>
              <a:t>5/22/23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8CD9B-50F3-44F2-BE24-8C9916423BF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68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2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869C3-BB43-4DBE-8B07-79BCBA82F43E}" type="datetimeFigureOut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1A9C2-83A9-4587-A065-7D899BB0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2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672" r:id="rId13"/>
    <p:sldLayoutId id="2147483673" r:id="rId14"/>
    <p:sldLayoutId id="2147483689" r:id="rId15"/>
  </p:sldLayoutIdLst>
  <p:txStyles>
    <p:titleStyle>
      <a:lvl1pPr algn="ctr" defTabSz="687537" rtl="0" eaLnBrk="1" latinLnBrk="0" hangingPunct="1">
        <a:spcBef>
          <a:spcPct val="0"/>
        </a:spcBef>
        <a:buNone/>
        <a:defRPr sz="330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27" indent="-257827" algn="l" defTabSz="68753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1pPr>
      <a:lvl2pPr marL="558624" indent="-214855" algn="l" defTabSz="687537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859422" indent="-171884" algn="l" defTabSz="68753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203190" indent="-171884" algn="l" defTabSz="687537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4" kern="1200">
          <a:solidFill>
            <a:schemeClr val="tx1"/>
          </a:solidFill>
          <a:latin typeface="+mn-lt"/>
          <a:ea typeface="+mn-ea"/>
          <a:cs typeface="+mn-cs"/>
        </a:defRPr>
      </a:lvl4pPr>
      <a:lvl5pPr marL="1546959" indent="-171884" algn="l" defTabSz="687537" rtl="0" eaLnBrk="1" latinLnBrk="0" hangingPunct="1">
        <a:spcBef>
          <a:spcPct val="20000"/>
        </a:spcBef>
        <a:buFont typeface="Arial" panose="020B0604020202020204" pitchFamily="34" charset="0"/>
        <a:buChar char="»"/>
        <a:defRPr sz="1504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Canada@cheetah.org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C6304-B767-4B7F-914D-EF1AE0DFC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38DBE8-B015-4313-9A87-B531D8B47A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9144000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04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712000" cy="674400"/>
          </a:xfrm>
          <a:prstGeom prst="rect">
            <a:avLst/>
          </a:prstGeom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r>
              <a:rPr lang="en" dirty="0">
                <a:latin typeface="Raleway"/>
                <a:ea typeface="Raleway"/>
                <a:cs typeface="Raleway"/>
                <a:sym typeface="Raleway"/>
              </a:rPr>
              <a:t>CCF’s Strategic Programs</a:t>
            </a: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501" y="2196097"/>
            <a:ext cx="6607001" cy="34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0026" y="5428050"/>
            <a:ext cx="1123975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602159"/>
            <a:ext cx="8839200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Core Programs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8400" y="2667000"/>
            <a:ext cx="2895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0" indent="-2222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Bush harvesting / alternative energy</a:t>
            </a:r>
          </a:p>
          <a:p>
            <a:pPr marL="222250" indent="-2222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Model Farm</a:t>
            </a:r>
          </a:p>
          <a:p>
            <a:pPr marL="679450" lvl="1" indent="-2222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Dairy</a:t>
            </a:r>
          </a:p>
          <a:p>
            <a:pPr marL="222250" indent="-2222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Eco-tourism</a:t>
            </a:r>
          </a:p>
          <a:p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18288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Alternative livelihoods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828800"/>
            <a:ext cx="3352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Better understanding of the cheetah’s challenges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57600" y="18288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Education</a:t>
            </a:r>
            <a:r>
              <a:rPr lang="en-US" sz="2400" b="1" dirty="0"/>
              <a:t> / </a:t>
            </a:r>
          </a:p>
          <a:p>
            <a:r>
              <a:rPr lang="en-US" sz="2400" b="1" u="sng" dirty="0"/>
              <a:t>HWC mitigation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52800" y="2890659"/>
            <a:ext cx="32766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0" indent="-2222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Future Farmers Program</a:t>
            </a:r>
          </a:p>
          <a:p>
            <a:pPr marL="222250" indent="-2222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International courses</a:t>
            </a:r>
          </a:p>
          <a:p>
            <a:pPr marL="222250" indent="-2222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Education outreach</a:t>
            </a:r>
          </a:p>
          <a:p>
            <a:pPr marL="222250" indent="-2222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Livestock guarding dogs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503" y="2667000"/>
            <a:ext cx="298549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0" indent="-2222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Biomedical Research</a:t>
            </a:r>
          </a:p>
          <a:p>
            <a:pPr marL="222250" indent="-2222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Genetic Research</a:t>
            </a:r>
          </a:p>
          <a:p>
            <a:pPr marL="222250" indent="-2222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Scat Detection Dogs</a:t>
            </a:r>
          </a:p>
          <a:p>
            <a:pPr marL="222250" indent="-2222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Ecological Research</a:t>
            </a:r>
          </a:p>
          <a:p>
            <a:pPr marL="222250" indent="-2222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Economic evaluation</a:t>
            </a:r>
          </a:p>
          <a:p>
            <a:pPr marL="222250" indent="-2222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Re-wilding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295400" y="1447800"/>
            <a:ext cx="16764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876800" y="14478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867400" y="1447800"/>
            <a:ext cx="14478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" y="274638"/>
            <a:ext cx="8939336" cy="1143000"/>
          </a:xfrm>
        </p:spPr>
        <p:txBody>
          <a:bodyPr>
            <a:normAutofit/>
          </a:bodyPr>
          <a:lstStyle/>
          <a:p>
            <a:r>
              <a:rPr lang="en-US" dirty="0"/>
              <a:t>CCF’s Conservation Programs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C696A2-A012-8F5D-B4BA-BD1F83E6E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05" y="1417463"/>
            <a:ext cx="4044839" cy="22823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3CAB3C-673E-C88D-3A0F-F1153C479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442" y="1417638"/>
            <a:ext cx="4044839" cy="2282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3298C7-788D-6BC5-C56B-462A48EE9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10" y="4907476"/>
            <a:ext cx="2257028" cy="16927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AEFBB3-189A-3919-A303-718DA4445507}"/>
              </a:ext>
            </a:extLst>
          </p:cNvPr>
          <p:cNvSpPr txBox="1"/>
          <p:nvPr/>
        </p:nvSpPr>
        <p:spPr>
          <a:xfrm>
            <a:off x="412271" y="3666199"/>
            <a:ext cx="42159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Dogs saving cats</a:t>
            </a:r>
          </a:p>
          <a:p>
            <a:endParaRPr lang="en-CA" sz="2000" dirty="0"/>
          </a:p>
          <a:p>
            <a:r>
              <a:rPr lang="en-CA" sz="2000" dirty="0"/>
              <a:t>Since 1994, CCF has placed 700 dogs on farms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7DB536-CB5D-8D51-4E01-9133D8237E36}"/>
              </a:ext>
            </a:extLst>
          </p:cNvPr>
          <p:cNvSpPr txBox="1"/>
          <p:nvPr/>
        </p:nvSpPr>
        <p:spPr>
          <a:xfrm>
            <a:off x="4713710" y="3650810"/>
            <a:ext cx="443028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Farmer education programs</a:t>
            </a:r>
          </a:p>
          <a:p>
            <a:endParaRPr lang="en-CA" sz="1800" dirty="0">
              <a:effectLst/>
              <a:latin typeface="Corbel" panose="020B0503020204020204" pitchFamily="34" charset="0"/>
            </a:endParaRPr>
          </a:p>
          <a:p>
            <a:r>
              <a:rPr lang="en-CA" sz="2000" dirty="0">
                <a:effectLst/>
                <a:latin typeface="+mj-lt"/>
              </a:rPr>
              <a:t>In 2022, CCF visited 17 villages (HWC areas) and worked with 225 farmers</a:t>
            </a:r>
            <a:endParaRPr lang="en-CA" sz="2000" dirty="0">
              <a:latin typeface="+mj-lt"/>
            </a:endParaRPr>
          </a:p>
          <a:p>
            <a:endParaRPr lang="en-CA" sz="2000" dirty="0"/>
          </a:p>
        </p:txBody>
      </p:sp>
      <p:pic>
        <p:nvPicPr>
          <p:cNvPr id="14" name="Picture 2" descr="C:\Users\Laurie\Pictures\ReinerArnold\DSCF5892.JPG">
            <a:extLst>
              <a:ext uri="{FF2B5EF4-FFF2-40B4-BE49-F238E27FC236}">
                <a16:creationId xmlns:a16="http://schemas.microsoft.com/office/drawing/2014/main" id="{D667808B-0979-2B7C-25F2-527315C10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94412" y="4970644"/>
            <a:ext cx="2257028" cy="1694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2B046B0-7A12-A127-8B55-AA3C4152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Livestock Guarding Dogs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7C2CC8F-1B7D-8643-33E0-095201B1DBB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171004"/>
            <a:ext cx="2914650" cy="2185988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3A58BF-62F5-BC82-7AE6-2050EDDDDB91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659127" y="1256233"/>
            <a:ext cx="4452936" cy="3339703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9093D6D-5BCD-4458-F5D9-B8AA9ACD829A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4"/>
          <a:stretch>
            <a:fillRect/>
          </a:stretch>
        </p:blipFill>
        <p:spPr>
          <a:xfrm>
            <a:off x="1002375" y="3356992"/>
            <a:ext cx="3678560" cy="275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11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females ranges"/>
          <p:cNvPicPr>
            <a:picLocks noChangeAspect="1" noChangeArrowheads="1"/>
          </p:cNvPicPr>
          <p:nvPr/>
        </p:nvPicPr>
        <p:blipFill>
          <a:blip r:embed="rId3" cstate="print"/>
          <a:srcRect r="24687"/>
          <a:stretch>
            <a:fillRect/>
          </a:stretch>
        </p:blipFill>
        <p:spPr bwMode="auto">
          <a:xfrm>
            <a:off x="21208" y="714374"/>
            <a:ext cx="4838824" cy="455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9776"/>
            <a:ext cx="889317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Cheetah Ecology affects human/predator       							conflict </a:t>
            </a:r>
            <a:br>
              <a:rPr lang="en-US" sz="2800" i="1" dirty="0"/>
            </a:br>
            <a:endParaRPr lang="en-US" sz="2800" b="1" i="1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429256" y="1412776"/>
            <a:ext cx="3714744" cy="3000375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2400" dirty="0">
                <a:latin typeface="+mj-lt"/>
                <a:cs typeface="Andalus" pitchFamily="2" charset="-78"/>
              </a:rPr>
              <a:t>Home ranges larger than elsewhere &gt;1,650km</a:t>
            </a:r>
            <a:r>
              <a:rPr lang="en-US" sz="2400" baseline="30000" dirty="0">
                <a:latin typeface="+mj-lt"/>
                <a:cs typeface="Andalus" pitchFamily="2" charset="-78"/>
              </a:rPr>
              <a:t>2 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>
                <a:latin typeface="+mj-lt"/>
                <a:cs typeface="Andalus" pitchFamily="2" charset="-78"/>
              </a:rPr>
              <a:t>~ 20 farms (5,000ha each)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+mj-lt"/>
                <a:cs typeface="Andalus" pitchFamily="2" charset="-78"/>
              </a:rPr>
              <a:t>Greater overlap with related animals.</a:t>
            </a:r>
            <a:endParaRPr lang="en-GB" sz="2400" dirty="0">
              <a:latin typeface="+mj-lt"/>
              <a:cs typeface="Andalus" pitchFamily="2" charset="-78"/>
            </a:endParaRPr>
          </a:p>
          <a:p>
            <a:pPr>
              <a:lnSpc>
                <a:spcPct val="80000"/>
              </a:lnSpc>
            </a:pPr>
            <a:r>
              <a:rPr lang="en-GB" sz="2400" dirty="0">
                <a:latin typeface="+mj-lt"/>
                <a:cs typeface="Andalus" pitchFamily="18" charset="-78"/>
              </a:rPr>
              <a:t>Need large scale conservation plans that provide economic value</a:t>
            </a:r>
            <a:r>
              <a:rPr lang="en-US" sz="2400" dirty="0">
                <a:latin typeface="+mj-lt"/>
                <a:cs typeface="Andalus" pitchFamily="18" charset="-78"/>
              </a:rPr>
              <a:t> for allowing cheetahs on their lands.</a:t>
            </a:r>
            <a:endParaRPr lang="en-US" sz="2400" dirty="0">
              <a:latin typeface="+mj-lt"/>
              <a:cs typeface="Andalus" pitchFamily="2" charset="-78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400" dirty="0">
              <a:latin typeface="+mj-lt"/>
              <a:cs typeface="Andalus" pitchFamily="2" charset="-78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1400" b="1" dirty="0"/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1800" b="1" dirty="0"/>
          </a:p>
        </p:txBody>
      </p:sp>
      <p:pic>
        <p:nvPicPr>
          <p:cNvPr id="30728" name="Picture 3" descr="C:\Users\Laurie\Documents\powerpoints\CCFPapers\Pages from RTJZO_37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 l="7208" t="1817" r="5498" b="77347"/>
          <a:stretch>
            <a:fillRect/>
          </a:stretch>
        </p:blipFill>
        <p:spPr>
          <a:xfrm>
            <a:off x="5429256" y="5305022"/>
            <a:ext cx="3643306" cy="1142806"/>
          </a:xfrm>
          <a:noFill/>
        </p:spPr>
      </p:pic>
      <p:pic>
        <p:nvPicPr>
          <p:cNvPr id="30726" name="Picture 6" descr="#1-033"/>
          <p:cNvPicPr>
            <a:picLocks noChangeAspect="1" noChangeArrowheads="1"/>
          </p:cNvPicPr>
          <p:nvPr/>
        </p:nvPicPr>
        <p:blipFill>
          <a:blip r:embed="rId5" cstate="print">
            <a:lum bright="18000" contrast="24000"/>
          </a:blip>
          <a:srcRect r="15282"/>
          <a:stretch>
            <a:fillRect/>
          </a:stretch>
        </p:blipFill>
        <p:spPr bwMode="auto">
          <a:xfrm>
            <a:off x="2843585" y="5013325"/>
            <a:ext cx="2376487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TextBox 11"/>
          <p:cNvSpPr txBox="1">
            <a:spLocks noChangeArrowheads="1"/>
          </p:cNvSpPr>
          <p:nvPr/>
        </p:nvSpPr>
        <p:spPr bwMode="auto">
          <a:xfrm>
            <a:off x="323528" y="5517232"/>
            <a:ext cx="1928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cs typeface="Andalus" pitchFamily="2" charset="-78"/>
              </a:rPr>
              <a:t>&lt;650 released back to the wild 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5229200"/>
            <a:ext cx="2805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95% Minimum Convex Polygon</a:t>
            </a:r>
          </a:p>
        </p:txBody>
      </p:sp>
    </p:spTree>
    <p:extLst>
      <p:ext uri="{BB962C8B-B14F-4D97-AF65-F5344CB8AC3E}">
        <p14:creationId xmlns:p14="http://schemas.microsoft.com/office/powerpoint/2010/main" val="389343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6" y="142860"/>
            <a:ext cx="9398278" cy="1143000"/>
          </a:xfrm>
        </p:spPr>
        <p:txBody>
          <a:bodyPr>
            <a:noAutofit/>
          </a:bodyPr>
          <a:lstStyle/>
          <a:p>
            <a:pPr algn="l"/>
            <a:r>
              <a:rPr lang="en-GB" sz="4000" dirty="0">
                <a:cs typeface="Andalus" pitchFamily="18" charset="-78"/>
              </a:rPr>
              <a:t>Understanding Cheetah Biology &amp; Ecology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85860"/>
            <a:ext cx="8003232" cy="5043510"/>
          </a:xfrm>
        </p:spPr>
        <p:txBody>
          <a:bodyPr>
            <a:normAutofit/>
          </a:bodyPr>
          <a:lstStyle/>
          <a:p>
            <a:r>
              <a:rPr lang="en-GB" sz="2600" dirty="0"/>
              <a:t>Long-term health studies – over 900 individuals</a:t>
            </a:r>
          </a:p>
        </p:txBody>
      </p:sp>
      <p:pic>
        <p:nvPicPr>
          <p:cNvPr id="7" name="Picture 2" descr="F:\2011_April_photos\2011_AnnualWorkups\2011_Rob_clinic_annual_workups\rtp094-1199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6383" y="4071942"/>
            <a:ext cx="4179087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Laurie\Pictures\Laurie_Lab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928816"/>
            <a:ext cx="3008312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Laurie\Documents\Photos_2009\for2009AnnualReport\Workups\rtp078-1929.jpg"/>
          <p:cNvPicPr>
            <a:picLocks noChangeAspect="1" noChangeArrowheads="1"/>
          </p:cNvPicPr>
          <p:nvPr/>
        </p:nvPicPr>
        <p:blipFill>
          <a:blip r:embed="rId5" cstate="print"/>
          <a:srcRect l="13437"/>
          <a:stretch>
            <a:fillRect/>
          </a:stretch>
        </p:blipFill>
        <p:spPr bwMode="auto">
          <a:xfrm>
            <a:off x="71406" y="2071678"/>
            <a:ext cx="4929222" cy="3796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0687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IMG_604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23148" t="8333" b="15277"/>
          <a:stretch>
            <a:fillRect/>
          </a:stretch>
        </p:blipFill>
        <p:spPr>
          <a:xfrm>
            <a:off x="0" y="0"/>
            <a:ext cx="9144000" cy="6096000"/>
          </a:xfrm>
        </p:spPr>
      </p:pic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-35520" y="11088"/>
            <a:ext cx="2519288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i="1" dirty="0"/>
              <a:t>Reasons for live capture of cheetahs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7413" name="Picture 2" descr="C:\Users\Laurie\Documents\a Laurie Scanned published papers\CCF papers\Page1s\Aspects of management of cheet trapped on Namibian Farmlands 1.jpg"/>
          <p:cNvPicPr>
            <a:picLocks noChangeAspect="1" noChangeArrowheads="1"/>
          </p:cNvPicPr>
          <p:nvPr/>
        </p:nvPicPr>
        <p:blipFill>
          <a:blip r:embed="rId4" cstate="print"/>
          <a:srcRect l="8243" t="8548" r="5659" b="62308"/>
          <a:stretch>
            <a:fillRect/>
          </a:stretch>
        </p:blipFill>
        <p:spPr bwMode="auto">
          <a:xfrm>
            <a:off x="5413375" y="0"/>
            <a:ext cx="373062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2" descr="0015 broken teeth"/>
          <p:cNvPicPr>
            <a:picLocks noChangeAspect="1" noChangeArrowheads="1"/>
          </p:cNvPicPr>
          <p:nvPr/>
        </p:nvPicPr>
        <p:blipFill>
          <a:blip r:embed="rId5" cstate="print"/>
          <a:srcRect l="5711"/>
          <a:stretch>
            <a:fillRect/>
          </a:stretch>
        </p:blipFill>
        <p:spPr bwMode="auto">
          <a:xfrm>
            <a:off x="5673725" y="4097338"/>
            <a:ext cx="3470275" cy="276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533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DE4A63-806A-214B-BA99-F39B4C0F3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58" y="857250"/>
            <a:ext cx="77114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51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7DA40A-0D76-2A47-A89A-23443A9CC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94" y="857250"/>
            <a:ext cx="77072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1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Education is the key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96F20C-51BE-260F-CBCD-CD0EF4A596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73859" y="1916832"/>
            <a:ext cx="4802031" cy="3601523"/>
          </a:xfrm>
          <a:prstGeom prst="rect">
            <a:avLst/>
          </a:prstGeom>
        </p:spPr>
      </p:pic>
      <p:pic>
        <p:nvPicPr>
          <p:cNvPr id="131075" name="Picture 3" descr="GEbs &amp; Jennifer test books Feb 2003"/>
          <p:cNvPicPr>
            <a:picLocks noChangeAspect="1" noChangeArrowheads="1"/>
          </p:cNvPicPr>
          <p:nvPr/>
        </p:nvPicPr>
        <p:blipFill>
          <a:blip r:embed="rId4" cstate="print"/>
          <a:srcRect l="46938" t="37892" r="18620" b="14583"/>
          <a:stretch>
            <a:fillRect/>
          </a:stretch>
        </p:blipFill>
        <p:spPr bwMode="auto">
          <a:xfrm>
            <a:off x="5320112" y="1916832"/>
            <a:ext cx="3479270" cy="36015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6294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pPr algn="l"/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0537"/>
            <a:ext cx="9228174" cy="5856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687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1" name="Picture 2" descr="D:\documents\labeling\FSC_Labels_English\FSC_Labels_Landscape\FSC_Labels_LNC\FSC_100_LN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3600"/>
            <a:ext cx="21431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newpack1"/>
          <p:cNvPicPr>
            <a:picLocks noChangeAspect="1" noChangeArrowheads="1"/>
          </p:cNvPicPr>
          <p:nvPr/>
        </p:nvPicPr>
        <p:blipFill>
          <a:blip r:embed="rId4" cstate="print">
            <a:lum bright="-12000"/>
          </a:blip>
          <a:srcRect l="5049" t="25092" r="8957" b="8974"/>
          <a:stretch>
            <a:fillRect/>
          </a:stretch>
        </p:blipFill>
        <p:spPr bwMode="auto">
          <a:xfrm>
            <a:off x="-107950" y="3573463"/>
            <a:ext cx="246380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bush opening and skidsteer 0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025" y="3913188"/>
            <a:ext cx="252095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2875" y="1214438"/>
            <a:ext cx="8643938" cy="2214562"/>
            <a:chOff x="155" y="436"/>
            <a:chExt cx="4948" cy="1043"/>
          </a:xfrm>
        </p:grpSpPr>
        <p:pic>
          <p:nvPicPr>
            <p:cNvPr id="20500" name="Picture 5" descr="PICT0085"/>
            <p:cNvPicPr>
              <a:picLocks noChangeAspect="1" noChangeArrowheads="1"/>
            </p:cNvPicPr>
            <p:nvPr/>
          </p:nvPicPr>
          <p:blipFill>
            <a:blip r:embed="rId6" cstate="print">
              <a:lum bright="18000"/>
            </a:blip>
            <a:srcRect/>
            <a:stretch>
              <a:fillRect/>
            </a:stretch>
          </p:blipFill>
          <p:spPr bwMode="auto">
            <a:xfrm>
              <a:off x="155" y="482"/>
              <a:ext cx="1136" cy="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1" name="Picture 6" descr="axingbush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37" y="436"/>
              <a:ext cx="908" cy="1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2" name="Picture 7" descr="fielddryi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90" y="436"/>
              <a:ext cx="908" cy="1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3" name="Picture 8" descr="chipping0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43" y="440"/>
              <a:ext cx="908" cy="1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4" name="Picture 9" descr="chipsPIC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195" y="436"/>
              <a:ext cx="908" cy="1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485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4876800" cy="639763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US">
                <a:latin typeface="Andalus" pitchFamily="18" charset="-78"/>
                <a:cs typeface="Andalus" pitchFamily="18" charset="-78"/>
              </a:rPr>
            </a:br>
            <a:endParaRPr lang="en-US">
              <a:latin typeface="Andalus" pitchFamily="18" charset="-78"/>
              <a:cs typeface="Andalus" pitchFamily="18" charset="-78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85800" y="404813"/>
            <a:ext cx="8034877" cy="5889625"/>
            <a:chOff x="281" y="-32"/>
            <a:chExt cx="5436" cy="3824"/>
          </a:xfrm>
        </p:grpSpPr>
        <p:sp>
          <p:nvSpPr>
            <p:cNvPr id="20492" name="Text Box 12"/>
            <p:cNvSpPr txBox="1">
              <a:spLocks noChangeArrowheads="1"/>
            </p:cNvSpPr>
            <p:nvPr/>
          </p:nvSpPr>
          <p:spPr bwMode="auto">
            <a:xfrm>
              <a:off x="281" y="-32"/>
              <a:ext cx="5436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+mj-lt"/>
                  <a:cs typeface="Andalus" pitchFamily="18" charset="-78"/>
                </a:rPr>
                <a:t>CCF’s Habitat Restoration Program</a:t>
              </a:r>
            </a:p>
          </p:txBody>
        </p: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864" y="576"/>
              <a:ext cx="4176" cy="3216"/>
              <a:chOff x="864" y="576"/>
              <a:chExt cx="4176" cy="3216"/>
            </a:xfrm>
          </p:grpSpPr>
          <p:sp>
            <p:nvSpPr>
              <p:cNvPr id="20494" name="Oval 14"/>
              <p:cNvSpPr>
                <a:spLocks noChangeArrowheads="1"/>
              </p:cNvSpPr>
              <p:nvPr/>
            </p:nvSpPr>
            <p:spPr bwMode="auto">
              <a:xfrm>
                <a:off x="3696" y="2448"/>
                <a:ext cx="1344" cy="1344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0F0F17"/>
                    </a:solidFill>
                    <a:latin typeface="Calibri" pitchFamily="34" charset="0"/>
                  </a:rPr>
                  <a:t>SOCIAL</a:t>
                </a:r>
              </a:p>
              <a:p>
                <a:pPr algn="ctr"/>
                <a:endParaRPr lang="en-US" b="1">
                  <a:solidFill>
                    <a:srgbClr val="0F0F17"/>
                  </a:solidFill>
                  <a:latin typeface="Calibri" pitchFamily="34" charset="0"/>
                </a:endParaRPr>
              </a:p>
              <a:p>
                <a:pPr algn="ctr"/>
                <a:r>
                  <a:rPr lang="en-US" sz="1600">
                    <a:solidFill>
                      <a:srgbClr val="0F0F17"/>
                    </a:solidFill>
                    <a:latin typeface="Calibri" pitchFamily="34" charset="0"/>
                  </a:rPr>
                  <a:t>How can the local </a:t>
                </a:r>
              </a:p>
              <a:p>
                <a:pPr algn="ctr"/>
                <a:r>
                  <a:rPr lang="en-US" sz="1600">
                    <a:solidFill>
                      <a:srgbClr val="0F0F17"/>
                    </a:solidFill>
                    <a:latin typeface="Calibri" pitchFamily="34" charset="0"/>
                  </a:rPr>
                  <a:t>community derive </a:t>
                </a:r>
              </a:p>
              <a:p>
                <a:pPr algn="ctr"/>
                <a:r>
                  <a:rPr lang="en-US" sz="1600">
                    <a:solidFill>
                      <a:srgbClr val="0F0F17"/>
                    </a:solidFill>
                    <a:latin typeface="Calibri" pitchFamily="34" charset="0"/>
                  </a:rPr>
                  <a:t>benefits from </a:t>
                </a:r>
              </a:p>
              <a:p>
                <a:pPr algn="ctr"/>
                <a:r>
                  <a:rPr lang="en-US" sz="1600">
                    <a:solidFill>
                      <a:srgbClr val="0F0F17"/>
                    </a:solidFill>
                    <a:latin typeface="Calibri" pitchFamily="34" charset="0"/>
                  </a:rPr>
                  <a:t>natural resources?</a:t>
                </a:r>
              </a:p>
              <a:p>
                <a:pPr algn="ctr"/>
                <a:endParaRPr lang="en-US">
                  <a:solidFill>
                    <a:srgbClr val="0F0F17"/>
                  </a:solidFill>
                  <a:latin typeface="Calibri" pitchFamily="34" charset="0"/>
                </a:endParaRPr>
              </a:p>
            </p:txBody>
          </p:sp>
          <p:sp>
            <p:nvSpPr>
              <p:cNvPr id="20495" name="Oval 15"/>
              <p:cNvSpPr>
                <a:spLocks noChangeArrowheads="1"/>
              </p:cNvSpPr>
              <p:nvPr/>
            </p:nvSpPr>
            <p:spPr bwMode="auto">
              <a:xfrm>
                <a:off x="864" y="2496"/>
                <a:ext cx="1344" cy="129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 dirty="0">
                    <a:solidFill>
                      <a:srgbClr val="0F0F17"/>
                    </a:solidFill>
                    <a:latin typeface="Calibri" pitchFamily="34" charset="0"/>
                  </a:rPr>
                  <a:t>ECONOMIC</a:t>
                </a:r>
              </a:p>
              <a:p>
                <a:pPr algn="ctr"/>
                <a:endParaRPr lang="en-US" b="1" dirty="0">
                  <a:solidFill>
                    <a:srgbClr val="0F0F17"/>
                  </a:solidFill>
                  <a:latin typeface="Calibri" pitchFamily="34" charset="0"/>
                </a:endParaRPr>
              </a:p>
              <a:p>
                <a:pPr algn="ctr"/>
                <a:r>
                  <a:rPr lang="en-US" sz="1600" dirty="0">
                    <a:solidFill>
                      <a:srgbClr val="0F0F17"/>
                    </a:solidFill>
                    <a:latin typeface="Calibri" pitchFamily="34" charset="0"/>
                  </a:rPr>
                  <a:t>How can we pay for </a:t>
                </a:r>
              </a:p>
              <a:p>
                <a:pPr algn="ctr"/>
                <a:r>
                  <a:rPr lang="en-US" sz="1600" dirty="0">
                    <a:solidFill>
                      <a:srgbClr val="0F0F17"/>
                    </a:solidFill>
                    <a:latin typeface="Calibri" pitchFamily="34" charset="0"/>
                  </a:rPr>
                  <a:t>habitat restoration?</a:t>
                </a:r>
              </a:p>
            </p:txBody>
          </p:sp>
          <p:sp>
            <p:nvSpPr>
              <p:cNvPr id="20496" name="Oval 16"/>
              <p:cNvSpPr>
                <a:spLocks noChangeArrowheads="1"/>
              </p:cNvSpPr>
              <p:nvPr/>
            </p:nvSpPr>
            <p:spPr bwMode="auto">
              <a:xfrm>
                <a:off x="2208" y="576"/>
                <a:ext cx="1296" cy="1248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0F0F17"/>
                    </a:solidFill>
                    <a:latin typeface="Calibri" pitchFamily="34" charset="0"/>
                  </a:rPr>
                  <a:t>ECOLOGICAL</a:t>
                </a:r>
              </a:p>
              <a:p>
                <a:pPr algn="ctr"/>
                <a:endParaRPr lang="en-US" b="1">
                  <a:solidFill>
                    <a:srgbClr val="0F0F17"/>
                  </a:solidFill>
                  <a:latin typeface="Calibri" pitchFamily="34" charset="0"/>
                </a:endParaRPr>
              </a:p>
              <a:p>
                <a:pPr algn="ctr"/>
                <a:r>
                  <a:rPr lang="en-US" sz="1600">
                    <a:solidFill>
                      <a:srgbClr val="0F0F17"/>
                    </a:solidFill>
                    <a:latin typeface="Calibri" pitchFamily="34" charset="0"/>
                  </a:rPr>
                  <a:t>How can we restore</a:t>
                </a:r>
              </a:p>
              <a:p>
                <a:pPr algn="ctr"/>
                <a:r>
                  <a:rPr lang="en-US" sz="1600">
                    <a:solidFill>
                      <a:srgbClr val="0F0F17"/>
                    </a:solidFill>
                    <a:latin typeface="Calibri" pitchFamily="34" charset="0"/>
                  </a:rPr>
                  <a:t>Habitat?</a:t>
                </a:r>
              </a:p>
              <a:p>
                <a:pPr algn="ctr"/>
                <a:endParaRPr lang="en-US" sz="1600">
                  <a:solidFill>
                    <a:srgbClr val="0F0F17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20497" name="AutoShape 17"/>
              <p:cNvCxnSpPr>
                <a:cxnSpLocks noChangeShapeType="1"/>
                <a:stCxn id="20495" idx="0"/>
                <a:endCxn id="20496" idx="3"/>
              </p:cNvCxnSpPr>
              <p:nvPr/>
            </p:nvCxnSpPr>
            <p:spPr bwMode="auto">
              <a:xfrm flipV="1">
                <a:off x="1536" y="1641"/>
                <a:ext cx="862" cy="855"/>
              </a:xfrm>
              <a:prstGeom prst="straightConnector1">
                <a:avLst/>
              </a:prstGeom>
              <a:noFill/>
              <a:ln w="762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20498" name="AutoShape 1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924" y="2974"/>
                <a:ext cx="1" cy="1576"/>
              </a:xfrm>
              <a:prstGeom prst="straightConnector1">
                <a:avLst/>
              </a:prstGeom>
              <a:noFill/>
              <a:ln w="762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20499" name="AutoShape 19"/>
              <p:cNvCxnSpPr>
                <a:cxnSpLocks noChangeShapeType="1"/>
                <a:stCxn id="20496" idx="5"/>
                <a:endCxn id="20494" idx="0"/>
              </p:cNvCxnSpPr>
              <p:nvPr/>
            </p:nvCxnSpPr>
            <p:spPr bwMode="auto">
              <a:xfrm>
                <a:off x="3314" y="1641"/>
                <a:ext cx="1054" cy="807"/>
              </a:xfrm>
              <a:prstGeom prst="straightConnector1">
                <a:avLst/>
              </a:prstGeom>
              <a:noFill/>
              <a:ln w="762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</p:cxnSp>
        </p:grpSp>
      </p:grpSp>
      <p:cxnSp>
        <p:nvCxnSpPr>
          <p:cNvPr id="21" name="Straight Arrow Connector 20"/>
          <p:cNvCxnSpPr>
            <a:stCxn id="20496" idx="5"/>
          </p:cNvCxnSpPr>
          <p:nvPr/>
        </p:nvCxnSpPr>
        <p:spPr>
          <a:xfrm rot="16200000" flipH="1">
            <a:off x="5332412" y="2819401"/>
            <a:ext cx="1209675" cy="1536700"/>
          </a:xfrm>
          <a:prstGeom prst="straightConnector1">
            <a:avLst/>
          </a:prstGeom>
          <a:ln w="539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8" name="Straight Arrow Connector 36"/>
          <p:cNvCxnSpPr>
            <a:cxnSpLocks noChangeShapeType="1"/>
            <a:stCxn id="20495" idx="0"/>
            <a:endCxn id="20496" idx="3"/>
          </p:cNvCxnSpPr>
          <p:nvPr/>
        </p:nvCxnSpPr>
        <p:spPr bwMode="auto">
          <a:xfrm flipV="1">
            <a:off x="2541588" y="2982913"/>
            <a:ext cx="1273175" cy="1316037"/>
          </a:xfrm>
          <a:prstGeom prst="straightConnector1">
            <a:avLst/>
          </a:prstGeom>
          <a:noFill/>
          <a:ln w="5397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pic>
        <p:nvPicPr>
          <p:cNvPr id="25" name="Picture 3" descr="plant2"/>
          <p:cNvPicPr>
            <a:picLocks noChangeAspect="1" noChangeArrowheads="1"/>
          </p:cNvPicPr>
          <p:nvPr/>
        </p:nvPicPr>
        <p:blipFill>
          <a:blip r:embed="rId11" cstate="print"/>
          <a:srcRect l="10890" t="9229" r="10977"/>
          <a:stretch>
            <a:fillRect/>
          </a:stretch>
        </p:blipFill>
        <p:spPr bwMode="auto">
          <a:xfrm>
            <a:off x="3582290" y="3505200"/>
            <a:ext cx="2132710" cy="261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CCF letterhead logo &amp; address"/>
          <p:cNvPicPr>
            <a:picLocks noChangeAspect="1" noChangeArrowheads="1"/>
          </p:cNvPicPr>
          <p:nvPr/>
        </p:nvPicPr>
        <p:blipFill>
          <a:blip r:embed="rId12" cstate="print"/>
          <a:srcRect r="39583" b="29912"/>
          <a:stretch>
            <a:fillRect/>
          </a:stretch>
        </p:blipFill>
        <p:spPr bwMode="auto">
          <a:xfrm>
            <a:off x="7848600" y="6110288"/>
            <a:ext cx="12954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02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238753" y="476672"/>
            <a:ext cx="8712000" cy="674400"/>
          </a:xfrm>
          <a:prstGeom prst="rect">
            <a:avLst/>
          </a:prstGeom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>
                <a:ea typeface="Raleway"/>
                <a:cs typeface="Raleway"/>
                <a:sym typeface="Raleway"/>
              </a:rPr>
              <a:t>Successes</a:t>
            </a:r>
            <a:endParaRPr dirty="0">
              <a:ea typeface="Raleway"/>
              <a:cs typeface="Raleway"/>
              <a:sym typeface="Raleway"/>
            </a:endParaRPr>
          </a:p>
        </p:txBody>
      </p:sp>
      <p:sp>
        <p:nvSpPr>
          <p:cNvPr id="113" name="Google Shape;113;p21"/>
          <p:cNvSpPr txBox="1"/>
          <p:nvPr/>
        </p:nvSpPr>
        <p:spPr>
          <a:xfrm>
            <a:off x="204225" y="1700808"/>
            <a:ext cx="4236926" cy="3323957"/>
          </a:xfrm>
          <a:prstGeom prst="rect">
            <a:avLst/>
          </a:prstGeom>
          <a:noFill/>
          <a:ln w="952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2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Rescue/Rehab:</a:t>
            </a:r>
            <a:r>
              <a:rPr lang="en" sz="12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2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r>
              <a:rPr lang="en" sz="1200" b="1" dirty="0">
                <a:solidFill>
                  <a:schemeClr val="lt1"/>
                </a:solidFill>
                <a:ea typeface="Raleway"/>
                <a:cs typeface="Raleway"/>
                <a:sym typeface="Raleway"/>
              </a:rPr>
              <a:t>*</a:t>
            </a:r>
            <a:r>
              <a:rPr lang="en" sz="1200" b="1" dirty="0">
                <a:ea typeface="Raleway"/>
                <a:cs typeface="Raleway"/>
                <a:sym typeface="Raleway"/>
              </a:rPr>
              <a:t>Health studies have been completed on </a:t>
            </a:r>
            <a:endParaRPr sz="1200" b="1" dirty="0">
              <a:ea typeface="Raleway"/>
              <a:cs typeface="Raleway"/>
              <a:sym typeface="Raleway"/>
            </a:endParaRPr>
          </a:p>
          <a:p>
            <a:r>
              <a:rPr lang="en" sz="1200" dirty="0">
                <a:ea typeface="Raleway"/>
                <a:cs typeface="Raleway"/>
                <a:sym typeface="Raleway"/>
              </a:rPr>
              <a:t>*&gt;1200 individual animals</a:t>
            </a:r>
            <a:endParaRPr sz="1200" dirty="0">
              <a:ea typeface="Raleway"/>
              <a:cs typeface="Raleway"/>
              <a:sym typeface="Raleway"/>
            </a:endParaRPr>
          </a:p>
          <a:p>
            <a:r>
              <a:rPr lang="en" sz="1200" dirty="0">
                <a:ea typeface="Raleway"/>
                <a:cs typeface="Raleway"/>
                <a:sym typeface="Raleway"/>
              </a:rPr>
              <a:t>*&gt;70 animals have been rehabilitated by CCF</a:t>
            </a:r>
            <a:endParaRPr sz="1200" dirty="0">
              <a:ea typeface="Raleway"/>
              <a:cs typeface="Raleway"/>
              <a:sym typeface="Raleway"/>
            </a:endParaRPr>
          </a:p>
          <a:p>
            <a:r>
              <a:rPr lang="en" sz="1200" dirty="0">
                <a:ea typeface="Raleway"/>
                <a:cs typeface="Raleway"/>
                <a:sym typeface="Raleway"/>
              </a:rPr>
              <a:t>*&gt;600 animals were captured and released </a:t>
            </a:r>
            <a:endParaRPr sz="1200" dirty="0">
              <a:ea typeface="Raleway"/>
              <a:cs typeface="Raleway"/>
              <a:sym typeface="Raleway"/>
            </a:endParaRPr>
          </a:p>
          <a:p>
            <a:endParaRPr sz="1200" dirty="0">
              <a:ea typeface="Raleway"/>
              <a:cs typeface="Raleway"/>
              <a:sym typeface="Raleway"/>
            </a:endParaRPr>
          </a:p>
          <a:p>
            <a:r>
              <a:rPr lang="en" sz="1200" b="1" dirty="0">
                <a:ea typeface="Raleway"/>
                <a:cs typeface="Raleway"/>
                <a:sym typeface="Raleway"/>
              </a:rPr>
              <a:t>Human-Wildlife Conflict:</a:t>
            </a:r>
            <a:r>
              <a:rPr lang="en" sz="1200" dirty="0">
                <a:ea typeface="Raleway"/>
                <a:cs typeface="Raleway"/>
                <a:sym typeface="Raleway"/>
              </a:rPr>
              <a:t> </a:t>
            </a:r>
            <a:endParaRPr sz="1200" dirty="0">
              <a:ea typeface="Raleway"/>
              <a:cs typeface="Raleway"/>
              <a:sym typeface="Raleway"/>
            </a:endParaRPr>
          </a:p>
          <a:p>
            <a:r>
              <a:rPr lang="en" sz="1200" dirty="0">
                <a:ea typeface="Raleway"/>
                <a:cs typeface="Raleway"/>
                <a:sym typeface="Raleway"/>
              </a:rPr>
              <a:t>*&gt;750 Livestock Guarding Dogs (LGDs) have been </a:t>
            </a:r>
            <a:endParaRPr sz="1200" dirty="0">
              <a:ea typeface="Raleway"/>
              <a:cs typeface="Raleway"/>
              <a:sym typeface="Raleway"/>
            </a:endParaRPr>
          </a:p>
          <a:p>
            <a:r>
              <a:rPr lang="en" sz="1200" dirty="0">
                <a:ea typeface="Raleway"/>
                <a:cs typeface="Raleway"/>
                <a:sym typeface="Raleway"/>
              </a:rPr>
              <a:t>placed in Namibia and other parts of Africa </a:t>
            </a:r>
            <a:endParaRPr sz="1200" dirty="0">
              <a:ea typeface="Raleway"/>
              <a:cs typeface="Raleway"/>
              <a:sym typeface="Raleway"/>
            </a:endParaRPr>
          </a:p>
          <a:p>
            <a:r>
              <a:rPr lang="en" sz="1200" dirty="0">
                <a:ea typeface="Raleway"/>
                <a:cs typeface="Raleway"/>
                <a:sym typeface="Raleway"/>
              </a:rPr>
              <a:t>and over 175 of them are currently working on farms</a:t>
            </a:r>
            <a:endParaRPr sz="1200" dirty="0">
              <a:ea typeface="Raleway"/>
              <a:cs typeface="Raleway"/>
              <a:sym typeface="Raleway"/>
            </a:endParaRPr>
          </a:p>
          <a:p>
            <a:endParaRPr sz="1200" dirty="0">
              <a:ea typeface="Raleway"/>
              <a:cs typeface="Raleway"/>
              <a:sym typeface="Raleway"/>
            </a:endParaRPr>
          </a:p>
          <a:p>
            <a:r>
              <a:rPr lang="en" sz="1200" b="1" dirty="0">
                <a:ea typeface="Raleway"/>
                <a:cs typeface="Raleway"/>
                <a:sym typeface="Raleway"/>
              </a:rPr>
              <a:t>Education:</a:t>
            </a:r>
            <a:endParaRPr sz="1200" b="1" dirty="0">
              <a:ea typeface="Raleway"/>
              <a:cs typeface="Raleway"/>
              <a:sym typeface="Raleway"/>
            </a:endParaRPr>
          </a:p>
          <a:p>
            <a:r>
              <a:rPr lang="en" sz="1200" dirty="0">
                <a:ea typeface="Raleway"/>
                <a:cs typeface="Raleway"/>
                <a:sym typeface="Raleway"/>
              </a:rPr>
              <a:t>*&gt;750,000 Namibian students have visited CCF </a:t>
            </a:r>
            <a:endParaRPr sz="1200" dirty="0">
              <a:ea typeface="Raleway"/>
              <a:cs typeface="Raleway"/>
              <a:sym typeface="Raleway"/>
            </a:endParaRPr>
          </a:p>
          <a:p>
            <a:r>
              <a:rPr lang="en" sz="1200" dirty="0">
                <a:ea typeface="Raleway"/>
                <a:cs typeface="Raleway"/>
                <a:sym typeface="Raleway"/>
              </a:rPr>
              <a:t>+ many international schools</a:t>
            </a:r>
            <a:endParaRPr sz="1200" dirty="0">
              <a:ea typeface="Raleway"/>
              <a:cs typeface="Raleway"/>
              <a:sym typeface="Raleway"/>
            </a:endParaRPr>
          </a:p>
          <a:p>
            <a:r>
              <a:rPr lang="en" sz="1200" dirty="0">
                <a:ea typeface="Raleway"/>
                <a:cs typeface="Raleway"/>
                <a:sym typeface="Raleway"/>
              </a:rPr>
              <a:t>*&gt;45,000 farmers trained</a:t>
            </a:r>
            <a:endParaRPr sz="1200" dirty="0">
              <a:ea typeface="Raleway"/>
              <a:cs typeface="Raleway"/>
              <a:sym typeface="Raleway"/>
            </a:endParaRPr>
          </a:p>
          <a:p>
            <a:r>
              <a:rPr lang="en" sz="1200" dirty="0">
                <a:ea typeface="Raleway"/>
                <a:cs typeface="Raleway"/>
                <a:sym typeface="Raleway"/>
              </a:rPr>
              <a:t>*&gt;3500 domestic dogs rabies vaccinated</a:t>
            </a:r>
            <a:endParaRPr sz="1200" dirty="0">
              <a:ea typeface="Raleway"/>
              <a:cs typeface="Raleway"/>
              <a:sym typeface="Raleway"/>
            </a:endParaRPr>
          </a:p>
          <a:p>
            <a:endParaRPr sz="12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4" name="Google Shape;114;p21"/>
          <p:cNvPicPr preferRelativeResize="0"/>
          <p:nvPr/>
        </p:nvPicPr>
        <p:blipFill rotWithShape="1">
          <a:blip r:embed="rId3">
            <a:alphaModFix/>
          </a:blip>
          <a:srcRect b="5908"/>
          <a:stretch/>
        </p:blipFill>
        <p:spPr>
          <a:xfrm>
            <a:off x="4572000" y="1738884"/>
            <a:ext cx="4517725" cy="326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311701" y="548680"/>
            <a:ext cx="8712000" cy="674400"/>
          </a:xfrm>
          <a:prstGeom prst="rect">
            <a:avLst/>
          </a:prstGeom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4000" dirty="0">
                <a:ea typeface="Raleway"/>
                <a:cs typeface="Raleway"/>
                <a:sym typeface="Raleway"/>
              </a:rPr>
              <a:t>Illegal Wildlife Trade: A Huge </a:t>
            </a:r>
            <a:r>
              <a:rPr lang="en" sz="4000" dirty="0" err="1">
                <a:ea typeface="Raleway"/>
                <a:cs typeface="Raleway"/>
                <a:sym typeface="Raleway"/>
              </a:rPr>
              <a:t>Threat</a:t>
            </a:r>
            <a:r>
              <a:rPr lang="en" sz="4000" dirty="0" err="1">
                <a:solidFill>
                  <a:schemeClr val="lt1"/>
                </a:solidFill>
                <a:ea typeface="Raleway"/>
                <a:cs typeface="Raleway"/>
                <a:sym typeface="Raleway"/>
              </a:rPr>
              <a:t>Huge</a:t>
            </a:r>
            <a:r>
              <a:rPr lang="en" sz="4000" dirty="0">
                <a:solidFill>
                  <a:schemeClr val="lt1"/>
                </a:solidFill>
                <a:ea typeface="Raleway"/>
                <a:cs typeface="Raleway"/>
                <a:sym typeface="Raleway"/>
              </a:rPr>
              <a:t> Threat </a:t>
            </a:r>
            <a:endParaRPr sz="4000" dirty="0">
              <a:solidFill>
                <a:schemeClr val="lt1"/>
              </a:solidFill>
              <a:ea typeface="Raleway"/>
              <a:cs typeface="Raleway"/>
              <a:sym typeface="Raleway"/>
            </a:endParaRPr>
          </a:p>
        </p:txBody>
      </p:sp>
      <p:sp>
        <p:nvSpPr>
          <p:cNvPr id="139" name="Google Shape;139;p24"/>
          <p:cNvSpPr txBox="1"/>
          <p:nvPr/>
        </p:nvSpPr>
        <p:spPr>
          <a:xfrm>
            <a:off x="204225" y="2180950"/>
            <a:ext cx="558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endParaRPr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2083675"/>
            <a:ext cx="2538755" cy="371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2856" y="2083675"/>
            <a:ext cx="5471293" cy="31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4"/>
          <p:cNvSpPr txBox="1"/>
          <p:nvPr/>
        </p:nvSpPr>
        <p:spPr>
          <a:xfrm>
            <a:off x="3002856" y="5388075"/>
            <a:ext cx="5829443" cy="400079"/>
          </a:xfrm>
          <a:prstGeom prst="rect">
            <a:avLst/>
          </a:prstGeom>
          <a:noFill/>
          <a:ln w="952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400" dirty="0">
                <a:latin typeface="Raleway"/>
                <a:ea typeface="Raleway"/>
                <a:cs typeface="Raleway"/>
                <a:sym typeface="Raleway"/>
              </a:rPr>
              <a:t>200-300 animals/year removed from the wild to fuel the IWT</a:t>
            </a:r>
            <a:endParaRPr sz="1400" dirty="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>
            <a:spLocks noGrp="1"/>
          </p:cNvSpPr>
          <p:nvPr>
            <p:ph type="title"/>
          </p:nvPr>
        </p:nvSpPr>
        <p:spPr>
          <a:xfrm>
            <a:off x="286403" y="514476"/>
            <a:ext cx="8712000" cy="674400"/>
          </a:xfrm>
          <a:prstGeom prst="rect">
            <a:avLst/>
          </a:prstGeom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r>
              <a:rPr lang="en" dirty="0">
                <a:ea typeface="Raleway"/>
                <a:cs typeface="Raleway"/>
                <a:sym typeface="Raleway"/>
              </a:rPr>
              <a:t>       CCF Facilities in Somaliland </a:t>
            </a:r>
            <a:r>
              <a:rPr lang="en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Hargeisa</a:t>
            </a:r>
            <a:endParaRPr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8" name="Google Shape;148;p25"/>
          <p:cNvSpPr txBox="1"/>
          <p:nvPr/>
        </p:nvSpPr>
        <p:spPr>
          <a:xfrm>
            <a:off x="204225" y="2180950"/>
            <a:ext cx="558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endParaRPr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9832" y="3861048"/>
            <a:ext cx="5963867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5"/>
          <p:cNvSpPr txBox="1"/>
          <p:nvPr/>
        </p:nvSpPr>
        <p:spPr>
          <a:xfrm>
            <a:off x="268100" y="1810126"/>
            <a:ext cx="2681100" cy="1662300"/>
          </a:xfrm>
          <a:prstGeom prst="rect">
            <a:avLst/>
          </a:prstGeom>
          <a:noFill/>
          <a:ln w="952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200" b="1" dirty="0">
                <a:ea typeface="Raleway"/>
                <a:cs typeface="Raleway"/>
                <a:sym typeface="Raleway"/>
              </a:rPr>
              <a:t>Safe Houses x3 in Hargeisa</a:t>
            </a:r>
            <a:endParaRPr sz="1200" b="1" dirty="0">
              <a:ea typeface="Raleway"/>
              <a:cs typeface="Raleway"/>
              <a:sym typeface="Raleway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200" dirty="0">
                <a:ea typeface="Raleway"/>
                <a:cs typeface="Raleway"/>
                <a:sym typeface="Raleway"/>
              </a:rPr>
              <a:t>-1 for cubs (Quarantine)</a:t>
            </a:r>
            <a:endParaRPr sz="1200" dirty="0">
              <a:ea typeface="Raleway"/>
              <a:cs typeface="Raleway"/>
              <a:sym typeface="Raleway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200" dirty="0">
                <a:ea typeface="Raleway"/>
                <a:cs typeface="Raleway"/>
                <a:sym typeface="Raleway"/>
              </a:rPr>
              <a:t>-2 for older animals</a:t>
            </a:r>
            <a:endParaRPr sz="1200" dirty="0">
              <a:ea typeface="Raleway"/>
              <a:cs typeface="Raleway"/>
              <a:sym typeface="Raleway"/>
            </a:endParaRPr>
          </a:p>
          <a:p>
            <a:r>
              <a:rPr lang="en" sz="1200" dirty="0">
                <a:ea typeface="Raleway"/>
                <a:cs typeface="Raleway"/>
                <a:sym typeface="Raleway"/>
              </a:rPr>
              <a:t>-fully enclosed compounds</a:t>
            </a:r>
            <a:endParaRPr sz="1200" dirty="0">
              <a:ea typeface="Raleway"/>
              <a:cs typeface="Raleway"/>
              <a:sym typeface="Raleway"/>
            </a:endParaRPr>
          </a:p>
          <a:p>
            <a:r>
              <a:rPr lang="en" sz="1200" dirty="0">
                <a:ea typeface="Raleway"/>
                <a:cs typeface="Raleway"/>
                <a:sym typeface="Raleway"/>
              </a:rPr>
              <a:t>-Education/Training Center</a:t>
            </a:r>
            <a:endParaRPr sz="1200" dirty="0">
              <a:ea typeface="Raleway"/>
              <a:cs typeface="Raleway"/>
              <a:sym typeface="Raleway"/>
            </a:endParaRPr>
          </a:p>
          <a:p>
            <a:r>
              <a:rPr lang="en" sz="1200" dirty="0">
                <a:ea typeface="Raleway"/>
                <a:cs typeface="Raleway"/>
                <a:sym typeface="Raleway"/>
              </a:rPr>
              <a:t>-Vet Clinic</a:t>
            </a:r>
            <a:endParaRPr sz="1200" dirty="0">
              <a:ea typeface="Raleway"/>
              <a:cs typeface="Raleway"/>
              <a:sym typeface="Raleway"/>
            </a:endParaRPr>
          </a:p>
          <a:p>
            <a:r>
              <a:rPr lang="en" sz="1200" dirty="0">
                <a:ea typeface="Raleway"/>
                <a:cs typeface="Raleway"/>
                <a:sym typeface="Raleway"/>
              </a:rPr>
              <a:t>-Staff/Volunteer House + Office</a:t>
            </a:r>
            <a:endParaRPr sz="1200" dirty="0">
              <a:ea typeface="Raleway"/>
              <a:cs typeface="Raleway"/>
              <a:sym typeface="Raleway"/>
            </a:endParaRPr>
          </a:p>
          <a:p>
            <a:r>
              <a:rPr lang="en" sz="1200" dirty="0">
                <a:ea typeface="Raleway"/>
                <a:cs typeface="Raleway"/>
                <a:sym typeface="Raleway"/>
              </a:rPr>
              <a:t>***ONLY 1 SAFE HOUSE REMAINS!</a:t>
            </a:r>
            <a:endParaRPr sz="1200" dirty="0">
              <a:ea typeface="Raleway"/>
              <a:cs typeface="Raleway"/>
              <a:sym typeface="Raleway"/>
            </a:endParaRPr>
          </a:p>
        </p:txBody>
      </p:sp>
      <p:pic>
        <p:nvPicPr>
          <p:cNvPr id="151" name="Google Shape;15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2990" y="1630469"/>
            <a:ext cx="1511425" cy="198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685" y="3904118"/>
            <a:ext cx="2637499" cy="196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97088" y="1646639"/>
            <a:ext cx="1761473" cy="198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35295" y="1716301"/>
            <a:ext cx="2353225" cy="184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E08C7-340D-7102-A6CF-4B569664E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93" y="301400"/>
            <a:ext cx="8520600" cy="763600"/>
          </a:xfrm>
        </p:spPr>
        <p:txBody>
          <a:bodyPr>
            <a:noAutofit/>
          </a:bodyPr>
          <a:lstStyle/>
          <a:p>
            <a:r>
              <a:rPr lang="en-US" sz="3600" dirty="0"/>
              <a:t>CCF Cheetah Rescued &amp; Conservation Centre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184BBF-3056-AF47-CC43-DEF931808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065001"/>
            <a:ext cx="5781805" cy="3195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778D4A-580C-820B-B9AB-11E60362F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354852"/>
            <a:ext cx="5988492" cy="2217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932741-E7C1-12DE-9FC6-511497CB9468}"/>
              </a:ext>
            </a:extLst>
          </p:cNvPr>
          <p:cNvSpPr txBox="1"/>
          <p:nvPr/>
        </p:nvSpPr>
        <p:spPr>
          <a:xfrm>
            <a:off x="6516216" y="170080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Geed-</a:t>
            </a:r>
            <a:r>
              <a:rPr lang="en-CA" sz="2400" dirty="0" err="1"/>
              <a:t>Deeble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055207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420D208-FC76-6773-ECA2-71ED328C4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84AF087-0A33-3C4F-E266-8D32C3D66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“Lily” </a:t>
            </a:r>
          </a:p>
          <a:p>
            <a:pPr marL="0" indent="0" algn="ctr">
              <a:buNone/>
            </a:pPr>
            <a:r>
              <a:rPr lang="en-US" dirty="0"/>
              <a:t>from Rescue to Thriving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A5BF98-5CD9-D57B-5853-5E21262A5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6363F1-E07F-C999-E276-19D1FD315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549697"/>
            <a:ext cx="4124438" cy="44618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B613B5-4932-83DB-5AEA-800427B37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0525"/>
            <a:ext cx="2746648" cy="611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74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5ED6D5-BB5A-BE02-7AE3-4DD53F2BF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98832B-EB42-3C5B-B441-DC61726FB2FD}"/>
              </a:ext>
            </a:extLst>
          </p:cNvPr>
          <p:cNvSpPr txBox="1"/>
          <p:nvPr/>
        </p:nvSpPr>
        <p:spPr>
          <a:xfrm>
            <a:off x="323528" y="116632"/>
            <a:ext cx="4608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>
                <a:latin typeface="Calibri" panose="020F0502020204030204" pitchFamily="34" charset="0"/>
                <a:cs typeface="Calibri" panose="020F0502020204030204" pitchFamily="34" charset="0"/>
              </a:rPr>
              <a:t>Vanier College (QC) Student Internship Program</a:t>
            </a:r>
          </a:p>
        </p:txBody>
      </p:sp>
    </p:spTree>
    <p:extLst>
      <p:ext uri="{BB962C8B-B14F-4D97-AF65-F5344CB8AC3E}">
        <p14:creationId xmlns:p14="http://schemas.microsoft.com/office/powerpoint/2010/main" val="786977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hewbaaka in tree small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75" y="-792"/>
            <a:ext cx="5128453" cy="6837937"/>
          </a:xfrm>
        </p:spPr>
      </p:pic>
      <p:sp>
        <p:nvSpPr>
          <p:cNvPr id="4710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folHlink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folHlink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fol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folHlink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folHlink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110" name="TextBox 6"/>
          <p:cNvSpPr txBox="1">
            <a:spLocks noChangeArrowheads="1"/>
          </p:cNvSpPr>
          <p:nvPr/>
        </p:nvSpPr>
        <p:spPr bwMode="auto">
          <a:xfrm>
            <a:off x="6400800" y="2671763"/>
            <a:ext cx="236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folHlink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folHlink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fol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folHlink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folHlink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Thank You</a:t>
            </a:r>
          </a:p>
        </p:txBody>
      </p:sp>
      <p:sp>
        <p:nvSpPr>
          <p:cNvPr id="47111" name="TextBox 1"/>
          <p:cNvSpPr txBox="1">
            <a:spLocks noChangeArrowheads="1"/>
          </p:cNvSpPr>
          <p:nvPr/>
        </p:nvSpPr>
        <p:spPr bwMode="auto">
          <a:xfrm>
            <a:off x="5962650" y="3159036"/>
            <a:ext cx="32385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folHlink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folHlink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fol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folHlink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folHlink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 err="1">
                <a:solidFill>
                  <a:schemeClr val="tx1"/>
                </a:solidFill>
              </a:rPr>
              <a:t>www.cheetah.org</a:t>
            </a:r>
            <a:r>
              <a:rPr lang="en-US" altLang="en-US" sz="1800" dirty="0">
                <a:solidFill>
                  <a:schemeClr val="tx1"/>
                </a:solidFill>
              </a:rPr>
              <a:t>/</a:t>
            </a:r>
            <a:r>
              <a:rPr lang="en-US" altLang="en-US" sz="1800" dirty="0" err="1">
                <a:solidFill>
                  <a:schemeClr val="tx1"/>
                </a:solidFill>
              </a:rPr>
              <a:t>Canad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Brewer,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/>
              </a:rPr>
              <a:t>Canada@cheetah.org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 dirty="0">
              <a:solidFill>
                <a:schemeClr val="tx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Follow us 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 dirty="0">
              <a:solidFill>
                <a:schemeClr val="tx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 dirty="0">
              <a:solidFill>
                <a:schemeClr val="tx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 dirty="0">
              <a:solidFill>
                <a:schemeClr val="tx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74CAAF-4847-4DAD-5E7C-E149FA331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70" y="1261160"/>
            <a:ext cx="2115905" cy="1410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9BCFE-D970-1584-1F71-EAE0372AD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797152"/>
            <a:ext cx="1388314" cy="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07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Cheetah Conservation Fund (CCF)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3110" y="1772816"/>
            <a:ext cx="7274768" cy="4205063"/>
          </a:xfrm>
        </p:spPr>
        <p:txBody>
          <a:bodyPr/>
          <a:lstStyle/>
          <a:p>
            <a:r>
              <a:rPr lang="en-CA" sz="2400" b="0" i="0" dirty="0">
                <a:solidFill>
                  <a:srgbClr val="212529"/>
                </a:solidFill>
                <a:effectLst/>
                <a:latin typeface="+mj-lt"/>
              </a:rPr>
              <a:t>Founded in Namibia in 1990, Cheetah Conservation Fund (CCF) is dedicated to saving the cheetah in the wild</a:t>
            </a: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CCF has formal partners in: </a:t>
            </a:r>
          </a:p>
          <a:p>
            <a:pPr lvl="1"/>
            <a:r>
              <a:rPr lang="en-US" sz="2400" dirty="0"/>
              <a:t>Australia, </a:t>
            </a:r>
            <a:r>
              <a:rPr lang="en-US" sz="2400" dirty="0">
                <a:solidFill>
                  <a:srgbClr val="FF0000"/>
                </a:solidFill>
              </a:rPr>
              <a:t>Canada</a:t>
            </a:r>
            <a:r>
              <a:rPr lang="en-US" sz="2400" dirty="0"/>
              <a:t>, France, Germany, Italy, United Kingdom, &amp; USA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BDF517-C74F-0ECD-7E51-3C507E20B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73" y="4420905"/>
            <a:ext cx="3357854" cy="21624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CCF’s International Scope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756" y="1384176"/>
            <a:ext cx="8229600" cy="2044824"/>
          </a:xfrm>
        </p:spPr>
        <p:txBody>
          <a:bodyPr>
            <a:normAutofit/>
          </a:bodyPr>
          <a:lstStyle/>
          <a:p>
            <a:r>
              <a:rPr lang="en-US" sz="2400" dirty="0"/>
              <a:t>CCF has assisted to establish cheetah conservation organizations in:</a:t>
            </a:r>
          </a:p>
          <a:p>
            <a:pPr lvl="1"/>
            <a:r>
              <a:rPr lang="en-US" sz="2400" dirty="0"/>
              <a:t>Kenya, Botswana, South Africa, Iran, Zimbabwe.</a:t>
            </a:r>
          </a:p>
          <a:p>
            <a:pPr lvl="1">
              <a:buNone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3444" y="2828835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 CCF consults with colleagues and government agencies in  other cheetah range countries including:  Zambia, India, Algeria, Ethiopia, Angola, Mozambique, Southern Sudan and Niger.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9092" y="4149080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 CCF is a core member of the IUCN Cat Specialist Group, helping develop regional strategies for cheetahs throughout their range.</a:t>
            </a:r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  Contributes to international biomedical databases and maintains a Genome Resource Bank.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6329" y="4365104"/>
            <a:ext cx="807133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latin typeface="+mj-lt"/>
                <a:cs typeface="Aharoni" panose="02010803020104030203" pitchFamily="2" charset="-79"/>
              </a:rPr>
              <a:t>The cheetah is the world’s fastest </a:t>
            </a:r>
          </a:p>
          <a:p>
            <a:pPr algn="ctr"/>
            <a:r>
              <a:rPr lang="en-CA" sz="3600" dirty="0">
                <a:latin typeface="+mj-lt"/>
                <a:cs typeface="Aharoni" panose="02010803020104030203" pitchFamily="2" charset="-79"/>
              </a:rPr>
              <a:t>land animal </a:t>
            </a:r>
            <a:br>
              <a:rPr lang="en-CA" sz="3600" dirty="0">
                <a:latin typeface="+mj-lt"/>
                <a:cs typeface="Aharoni" panose="02010803020104030203" pitchFamily="2" charset="-79"/>
              </a:rPr>
            </a:br>
            <a:r>
              <a:rPr lang="en-CA" sz="3600" dirty="0">
                <a:latin typeface="+mj-lt"/>
                <a:cs typeface="Aharoni" panose="02010803020104030203" pitchFamily="2" charset="-79"/>
              </a:rPr>
              <a:t>and Africa’s most endangered big cat.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F1C1B-2286-34B3-2A27-440519E81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9144001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16797"/>
      </p:ext>
    </p:extLst>
  </p:cSld>
  <p:clrMapOvr>
    <a:masterClrMapping/>
  </p:clrMapOvr>
  <p:transition spd="slow" advClick="0" advTm="8000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292103-39EA-42A9-BF03-0DDEDA7A9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647" y="1842199"/>
            <a:ext cx="5463889" cy="4166215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264AF1BD-7B14-4D11-9BD2-C7421202F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09423"/>
            <a:ext cx="1143000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5E580B-54E2-4B45-86B2-A083F6D621BE}"/>
              </a:ext>
            </a:extLst>
          </p:cNvPr>
          <p:cNvSpPr/>
          <p:nvPr/>
        </p:nvSpPr>
        <p:spPr>
          <a:xfrm>
            <a:off x="179512" y="4018242"/>
            <a:ext cx="47039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35" indent="-160735" defTabSz="687537">
              <a:buFont typeface="Arial" panose="020B0604020202020204" pitchFamily="34" charset="0"/>
              <a:buChar char="•"/>
              <a:defRPr/>
            </a:pPr>
            <a:r>
              <a:rPr lang="en-GB" b="1" dirty="0">
                <a:latin typeface="Franklin Gothic Book"/>
                <a:cs typeface="Times New Roman" panose="02020603050405020304" pitchFamily="18" charset="0"/>
              </a:rPr>
              <a:t>&lt; 7,100 adult cheetahs (confirmed range)</a:t>
            </a:r>
          </a:p>
          <a:p>
            <a:pPr marL="160735" indent="-160735" defTabSz="687537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prstClr val="black"/>
                </a:solidFill>
                <a:latin typeface="Franklin Gothic Book"/>
                <a:cs typeface="Times New Roman" panose="02020603050405020304" pitchFamily="18" charset="0"/>
              </a:rPr>
              <a:t>31 populations – 23 countries</a:t>
            </a:r>
          </a:p>
          <a:p>
            <a:pPr marL="160735" indent="-160735" defTabSz="687537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prstClr val="black"/>
                </a:solidFill>
                <a:latin typeface="Franklin Gothic Book"/>
                <a:cs typeface="Times New Roman" panose="02020603050405020304" pitchFamily="18" charset="0"/>
              </a:rPr>
              <a:t>20 populations are &lt; 100 individuals</a:t>
            </a:r>
          </a:p>
          <a:p>
            <a:pPr marL="160735" indent="-160735" defTabSz="687537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prstClr val="black"/>
                </a:solidFill>
                <a:latin typeface="Franklin Gothic Book"/>
                <a:cs typeface="Times New Roman" panose="02020603050405020304" pitchFamily="18" charset="0"/>
              </a:rPr>
              <a:t>77% are outside of protected areas</a:t>
            </a:r>
          </a:p>
          <a:p>
            <a:pPr marL="160735" indent="-160735" defTabSz="687537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prstClr val="black"/>
                </a:solidFill>
                <a:latin typeface="Franklin Gothic Book"/>
                <a:cs typeface="Times New Roman" panose="02020603050405020304" pitchFamily="18" charset="0"/>
              </a:rPr>
              <a:t>50% are in southern Africa</a:t>
            </a:r>
          </a:p>
          <a:p>
            <a:pPr defTabSz="687537">
              <a:buFontTx/>
              <a:buChar char="-"/>
              <a:defRPr/>
            </a:pPr>
            <a:endParaRPr lang="en-GB" b="1" dirty="0">
              <a:solidFill>
                <a:prstClr val="black"/>
              </a:solidFill>
              <a:latin typeface="Franklin Gothic Book"/>
              <a:cs typeface="Times New Roman" panose="02020603050405020304" pitchFamily="18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A669786B-76BB-4822-86A5-D7CD95687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5" y="1500033"/>
            <a:ext cx="44879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7537">
              <a:buNone/>
            </a:pPr>
            <a:r>
              <a:rPr lang="en-GB" altLang="en-US" sz="24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Only 26% of their former range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7D4146D-8078-4A05-BDC6-1FA64728F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2518"/>
            <a:ext cx="7886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7537">
              <a:defRPr/>
            </a:pPr>
            <a:r>
              <a:rPr lang="en-GB" dirty="0">
                <a:ea typeface="Cambria" panose="02040503050406030204" pitchFamily="18" charset="0"/>
                <a:cs typeface="Times New Roman" panose="02020603050405020304" pitchFamily="18" charset="0"/>
              </a:rPr>
              <a:t>Cheetah Distribution</a:t>
            </a:r>
          </a:p>
        </p:txBody>
      </p:sp>
    </p:spTree>
    <p:extLst>
      <p:ext uri="{BB962C8B-B14F-4D97-AF65-F5344CB8AC3E}">
        <p14:creationId xmlns:p14="http://schemas.microsoft.com/office/powerpoint/2010/main" val="2389326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712000" cy="674400"/>
          </a:xfrm>
          <a:prstGeom prst="rect">
            <a:avLst/>
          </a:prstGeom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r>
              <a:rPr lang="en" sz="3600" dirty="0">
                <a:latin typeface="Raleway"/>
                <a:ea typeface="Raleway"/>
                <a:cs typeface="Raleway"/>
                <a:sym typeface="Raleway"/>
              </a:rPr>
              <a:t>CCF’s location: The Waterberg Conservancy </a:t>
            </a:r>
            <a:r>
              <a:rPr lang="en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Conservancy)</a:t>
            </a:r>
            <a:endParaRPr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2600" y="2098776"/>
            <a:ext cx="6198792" cy="37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0026" y="5428050"/>
            <a:ext cx="1123975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nambia_pas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 t="9756" r="3030" b="9756"/>
          <a:stretch>
            <a:fillRect/>
          </a:stretch>
        </p:blipFill>
        <p:spPr bwMode="auto">
          <a:xfrm>
            <a:off x="38100" y="836613"/>
            <a:ext cx="4749800" cy="4897437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685800" y="304800"/>
            <a:ext cx="792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400">
              <a:latin typeface="Times New Roman" pitchFamily="18" charset="0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228600" y="215900"/>
            <a:ext cx="8763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>
                <a:latin typeface="+mj-lt"/>
                <a:cs typeface="Andalus" pitchFamily="18" charset="-78"/>
              </a:rPr>
              <a:t>Farming Supports 70% of Namibians</a:t>
            </a:r>
          </a:p>
        </p:txBody>
      </p:sp>
      <p:sp>
        <p:nvSpPr>
          <p:cNvPr id="69638" name="Line 6"/>
          <p:cNvSpPr>
            <a:spLocks noChangeShapeType="1"/>
          </p:cNvSpPr>
          <p:nvPr/>
        </p:nvSpPr>
        <p:spPr bwMode="auto">
          <a:xfrm>
            <a:off x="1828800" y="2362200"/>
            <a:ext cx="152400" cy="304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3429000" y="3810000"/>
            <a:ext cx="1524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3692524" y="3702050"/>
            <a:ext cx="110807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Times New Roman" pitchFamily="18" charset="0"/>
              </a:rPr>
              <a:t>Communal</a:t>
            </a:r>
            <a:r>
              <a:rPr lang="en-US" sz="1400" dirty="0">
                <a:solidFill>
                  <a:schemeClr val="bg2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3429000" y="4038600"/>
            <a:ext cx="152400" cy="76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3581400" y="3962400"/>
            <a:ext cx="1108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itchFamily="18" charset="0"/>
              </a:rPr>
              <a:t>Commercial</a:t>
            </a:r>
            <a:r>
              <a:rPr lang="en-US" sz="1400" dirty="0">
                <a:solidFill>
                  <a:schemeClr val="bg2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3429000" y="4267200"/>
            <a:ext cx="152400" cy="76200"/>
          </a:xfrm>
          <a:prstGeom prst="rect">
            <a:avLst/>
          </a:prstGeom>
          <a:solidFill>
            <a:srgbClr val="FF7C8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Text Box 12"/>
          <p:cNvSpPr txBox="1">
            <a:spLocks noChangeArrowheads="1"/>
          </p:cNvSpPr>
          <p:nvPr/>
        </p:nvSpPr>
        <p:spPr bwMode="auto">
          <a:xfrm>
            <a:off x="3581400" y="4191000"/>
            <a:ext cx="1166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</a:rPr>
              <a:t>National Park</a:t>
            </a:r>
          </a:p>
        </p:txBody>
      </p:sp>
      <p:sp>
        <p:nvSpPr>
          <p:cNvPr id="69645" name="Oval 13"/>
          <p:cNvSpPr>
            <a:spLocks noChangeArrowheads="1"/>
          </p:cNvSpPr>
          <p:nvPr/>
        </p:nvSpPr>
        <p:spPr bwMode="auto">
          <a:xfrm>
            <a:off x="1403350" y="2060575"/>
            <a:ext cx="1079500" cy="1219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6" name="Oval 14"/>
          <p:cNvSpPr>
            <a:spLocks noChangeArrowheads="1"/>
          </p:cNvSpPr>
          <p:nvPr/>
        </p:nvSpPr>
        <p:spPr bwMode="auto">
          <a:xfrm>
            <a:off x="3429000" y="4495800"/>
            <a:ext cx="152400" cy="304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3657600" y="4511675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Times New Roman" pitchFamily="18" charset="0"/>
              </a:rPr>
              <a:t>Cheetah</a:t>
            </a:r>
            <a:r>
              <a:rPr lang="en-US" sz="1400" dirty="0">
                <a:solidFill>
                  <a:schemeClr val="bg2"/>
                </a:solidFill>
                <a:latin typeface="Times New Roman" pitchFamily="18" charset="0"/>
              </a:rPr>
              <a:t> area</a:t>
            </a:r>
          </a:p>
        </p:txBody>
      </p:sp>
      <p:pic>
        <p:nvPicPr>
          <p:cNvPr id="69648" name="Picture 16" descr="#1-022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 l="37671" t="11864"/>
          <a:stretch>
            <a:fillRect/>
          </a:stretch>
        </p:blipFill>
        <p:spPr bwMode="auto">
          <a:xfrm>
            <a:off x="4800600" y="838200"/>
            <a:ext cx="2286000" cy="403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9" name="Picture 17" descr="oryx"/>
          <p:cNvPicPr>
            <a:picLocks noChangeAspect="1" noChangeArrowheads="1"/>
          </p:cNvPicPr>
          <p:nvPr/>
        </p:nvPicPr>
        <p:blipFill>
          <a:blip r:embed="rId5" cstate="print"/>
          <a:srcRect l="9264" t="11757" r="4224" b="10271"/>
          <a:stretch>
            <a:fillRect/>
          </a:stretch>
        </p:blipFill>
        <p:spPr bwMode="auto">
          <a:xfrm>
            <a:off x="4648200" y="4941888"/>
            <a:ext cx="4032250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50" name="Text Box 18"/>
          <p:cNvSpPr txBox="1">
            <a:spLocks noChangeArrowheads="1"/>
          </p:cNvSpPr>
          <p:nvPr/>
        </p:nvSpPr>
        <p:spPr bwMode="auto">
          <a:xfrm>
            <a:off x="1258888" y="6021388"/>
            <a:ext cx="35290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/>
              <a:t>   Supports 90% of the cheetahs</a:t>
            </a:r>
            <a:endParaRPr lang="en-US" b="1" dirty="0"/>
          </a:p>
        </p:txBody>
      </p:sp>
      <p:pic>
        <p:nvPicPr>
          <p:cNvPr id="19" name="Picture 13" descr="92-farmlandmap"/>
          <p:cNvPicPr>
            <a:picLocks noChangeAspect="1" noChangeArrowheads="1"/>
          </p:cNvPicPr>
          <p:nvPr/>
        </p:nvPicPr>
        <p:blipFill>
          <a:blip r:embed="rId6" cstate="print"/>
          <a:srcRect l="24605" r="2599" b="8109"/>
          <a:stretch>
            <a:fillRect/>
          </a:stretch>
        </p:blipFill>
        <p:spPr>
          <a:xfrm>
            <a:off x="6477000" y="2819400"/>
            <a:ext cx="2667000" cy="20577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9001156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+mn-lt"/>
                <a:cs typeface="Andalus" pitchFamily="18" charset="-78"/>
              </a:rPr>
              <a:t>CCF Namibia Research &amp; Education Centre</a:t>
            </a: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885614"/>
              </p:ext>
            </p:extLst>
          </p:nvPr>
        </p:nvGraphicFramePr>
        <p:xfrm>
          <a:off x="0" y="1169835"/>
          <a:ext cx="9144000" cy="256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asyPhoto Photograph" r:id="rId3" imgW="22355280" imgH="14830560" progId="">
                  <p:embed/>
                </p:oleObj>
              </mc:Choice>
              <mc:Fallback>
                <p:oleObj name="EasyPhoto Photograph" r:id="rId3" imgW="22355280" imgH="148305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1562" b="26526"/>
                      <a:stretch>
                        <a:fillRect/>
                      </a:stretch>
                    </p:blipFill>
                    <p:spPr bwMode="auto">
                      <a:xfrm>
                        <a:off x="0" y="1169835"/>
                        <a:ext cx="9144000" cy="2560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" descr="C:\Users\Laurie\Documents\Photos_new_2010\2010_Aug_Swakopcheetah_workup\DSC06123.JPG"/>
          <p:cNvPicPr>
            <a:picLocks noChangeAspect="1" noChangeArrowheads="1"/>
          </p:cNvPicPr>
          <p:nvPr/>
        </p:nvPicPr>
        <p:blipFill>
          <a:blip r:embed="rId5" cstate="print"/>
          <a:srcRect l="24168" t="29147" r="17823" b="20787"/>
          <a:stretch>
            <a:fillRect/>
          </a:stretch>
        </p:blipFill>
        <p:spPr bwMode="auto">
          <a:xfrm>
            <a:off x="0" y="3488314"/>
            <a:ext cx="5040560" cy="3262768"/>
          </a:xfrm>
          <a:prstGeom prst="rect">
            <a:avLst/>
          </a:prstGeom>
          <a:noFill/>
        </p:spPr>
      </p:pic>
      <p:pic>
        <p:nvPicPr>
          <p:cNvPr id="11" name="Picture 7" descr="Image1"/>
          <p:cNvPicPr>
            <a:picLocks noChangeAspect="1" noChangeArrowheads="1"/>
          </p:cNvPicPr>
          <p:nvPr/>
        </p:nvPicPr>
        <p:blipFill>
          <a:blip r:embed="rId6" cstate="print"/>
          <a:srcRect l="20827" t="16400" r="13659" b="25058"/>
          <a:stretch>
            <a:fillRect/>
          </a:stretch>
        </p:blipFill>
        <p:spPr>
          <a:xfrm>
            <a:off x="4572000" y="3714284"/>
            <a:ext cx="4572000" cy="2762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8311</TotalTime>
  <Words>944</Words>
  <Application>Microsoft Macintosh PowerPoint</Application>
  <PresentationFormat>On-screen Show (4:3)</PresentationFormat>
  <Paragraphs>156</Paragraphs>
  <Slides>27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Andalus</vt:lpstr>
      <vt:lpstr>Arial</vt:lpstr>
      <vt:lpstr>Calibri</vt:lpstr>
      <vt:lpstr>Corbel</vt:lpstr>
      <vt:lpstr>Franklin Gothic Book</vt:lpstr>
      <vt:lpstr>Franklin Gothic Medium</vt:lpstr>
      <vt:lpstr>Raleway</vt:lpstr>
      <vt:lpstr>Times New Roman</vt:lpstr>
      <vt:lpstr>Office Theme</vt:lpstr>
      <vt:lpstr>1_Office Theme</vt:lpstr>
      <vt:lpstr>2_Office Theme</vt:lpstr>
      <vt:lpstr>EasyPhoto Photograph</vt:lpstr>
      <vt:lpstr>PowerPoint Presentation</vt:lpstr>
      <vt:lpstr>PowerPoint Presentation</vt:lpstr>
      <vt:lpstr>Cheetah Conservation Fund (CCF) </vt:lpstr>
      <vt:lpstr>CCF’s International Scope </vt:lpstr>
      <vt:lpstr>PowerPoint Presentation</vt:lpstr>
      <vt:lpstr>Cheetah Distribution</vt:lpstr>
      <vt:lpstr>CCF’s location: The Waterberg Conservancy Conservancy)</vt:lpstr>
      <vt:lpstr>PowerPoint Presentation</vt:lpstr>
      <vt:lpstr>CCF Namibia Research &amp; Education Centre</vt:lpstr>
      <vt:lpstr>CCF’s Strategic Programs</vt:lpstr>
      <vt:lpstr>PowerPoint Presentation</vt:lpstr>
      <vt:lpstr>CCF’s Conservation Programs</vt:lpstr>
      <vt:lpstr>Livestock Guarding Dogs</vt:lpstr>
      <vt:lpstr>Cheetah Ecology affects human/predator              conflict  </vt:lpstr>
      <vt:lpstr>Understanding Cheetah Biology &amp; Ecology</vt:lpstr>
      <vt:lpstr>PowerPoint Presentation</vt:lpstr>
      <vt:lpstr>PowerPoint Presentation</vt:lpstr>
      <vt:lpstr>PowerPoint Presentation</vt:lpstr>
      <vt:lpstr>Education is the key </vt:lpstr>
      <vt:lpstr> </vt:lpstr>
      <vt:lpstr>Successes</vt:lpstr>
      <vt:lpstr>Illegal Wildlife Trade: A Huge ThreatHuge Threat </vt:lpstr>
      <vt:lpstr>       CCF Facilities in Somaliland Hargeisa</vt:lpstr>
      <vt:lpstr>CCF Cheetah Rescued &amp; Conservation Centre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Cheetah Conservation Fund (CCF) </dc:title>
  <dc:creator>babdesk</dc:creator>
  <cp:lastModifiedBy>Microsoft Office User</cp:lastModifiedBy>
  <cp:revision>30</cp:revision>
  <dcterms:created xsi:type="dcterms:W3CDTF">2019-11-20T14:21:25Z</dcterms:created>
  <dcterms:modified xsi:type="dcterms:W3CDTF">2023-05-23T01:18:07Z</dcterms:modified>
</cp:coreProperties>
</file>